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58" r:id="rId1"/>
  </p:sldMasterIdLst>
  <p:notesMasterIdLst>
    <p:notesMasterId r:id="rId19"/>
  </p:notesMasterIdLst>
  <p:sldIdLst>
    <p:sldId id="256" r:id="rId2"/>
    <p:sldId id="276" r:id="rId3"/>
    <p:sldId id="257" r:id="rId4"/>
    <p:sldId id="258" r:id="rId5"/>
    <p:sldId id="259" r:id="rId6"/>
    <p:sldId id="260" r:id="rId7"/>
    <p:sldId id="261" r:id="rId8"/>
    <p:sldId id="263" r:id="rId9"/>
    <p:sldId id="264" r:id="rId10"/>
    <p:sldId id="265" r:id="rId11"/>
    <p:sldId id="272" r:id="rId12"/>
    <p:sldId id="266" r:id="rId13"/>
    <p:sldId id="267" r:id="rId14"/>
    <p:sldId id="268" r:id="rId15"/>
    <p:sldId id="274" r:id="rId16"/>
    <p:sldId id="269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0066" autoAdjust="0"/>
  </p:normalViewPr>
  <p:slideViewPr>
    <p:cSldViewPr snapToGrid="0">
      <p:cViewPr varScale="1">
        <p:scale>
          <a:sx n="77" d="100"/>
          <a:sy n="77" d="100"/>
        </p:scale>
        <p:origin x="8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CEDB10-0963-4850-8742-CE8F18E18800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220895-51F4-497C-B1EC-777443C620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019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220895-51F4-497C-B1EC-777443C62051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4930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220895-51F4-497C-B1EC-777443C62051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87563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220895-51F4-497C-B1EC-777443C62051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21787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220895-51F4-497C-B1EC-777443C62051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1417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FE165-BA78-9A15-2D85-B550EF8C81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EAF636-1E31-BA48-0E26-A27E45971B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610245-43E5-AFD5-1A2F-16BFFE7FE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1C844-ECFE-4A0D-913D-77ED61BBFA52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11208-25F1-F7CF-C05C-29B84A3B9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C0B40A-ECC1-A535-DED4-1CB3BE4E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37D3B-AC1B-4099-8F48-C1AD113852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0045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96AAC-0BEC-DA02-1530-BF298740D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7C7270-AEF0-DBE1-C342-B7F4915DD7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91C7A-6A0A-F5C9-7893-FCD907AA2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1C844-ECFE-4A0D-913D-77ED61BBFA52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6ED3CA-27CB-D6B9-85F8-95003DAC3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8DBA82-1F6C-BCE5-5794-E8BC31227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37D3B-AC1B-4099-8F48-C1AD113852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1745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191469-954D-CB2E-7114-861E4851AF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0D6A30-145D-C511-B82C-58F182D2B4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C6E768-2455-678F-BA88-661166DDA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1C844-ECFE-4A0D-913D-77ED61BBFA52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2F804-AEBE-E68E-A90B-D422C6285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A57EE-F8C3-D18A-9810-37A67A666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37D3B-AC1B-4099-8F48-C1AD113852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3155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1CC4B-0BA4-66B6-B10E-2626D865E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98E8D-3329-6166-2BA4-1DC9B20DD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254C6-AE06-4364-CE54-46FCCEF6A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1C844-ECFE-4A0D-913D-77ED61BBFA52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66EF9E-597A-1B4C-D022-E70127936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A865A-62D2-F7AD-53E0-E4D966A8D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37D3B-AC1B-4099-8F48-C1AD113852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6717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FABD7-EF5C-9FA7-1F5B-FB9811C52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777BA3-6581-E871-98C1-921B07FDC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02C2A9-EA68-B4A6-7416-5A3CF975B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1C844-ECFE-4A0D-913D-77ED61BBFA52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F6C949-CBB7-5EDB-91C8-5F01C0FE3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64E587-9C67-7F91-3DE9-F0473BAA1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37D3B-AC1B-4099-8F48-C1AD113852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8053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64B6A-7BFD-080D-1C61-53D42C375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86DE03-4CB8-DB78-F34A-376B718BC2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788E06-E8E8-0085-FB2D-5FD5CF3B7D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DEAA37-57B7-ABCD-6070-854B26408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1C844-ECFE-4A0D-913D-77ED61BBFA52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703190-65A9-8E35-42D0-F9D067C82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54620E-E820-4B38-0076-2735C26B2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37D3B-AC1B-4099-8F48-C1AD113852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4820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C717A-7627-A129-2EEA-8F4CBC1F7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49588E-1869-85B3-C9D3-4637CAF983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D87F0D-E86F-EFCE-7DBE-72455F9E7A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8F9D9D-285E-0685-05F4-40BC2D974A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3D3D0C-DF8B-B3D4-3400-E1EE62A675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0997F7-E0BA-2A50-525F-D882C4FD9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1C844-ECFE-4A0D-913D-77ED61BBFA52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C1BC56-8666-21E3-6835-68F3E80A6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E1C037-F6BD-41C9-D970-11F019D21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37D3B-AC1B-4099-8F48-C1AD113852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2351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07BEC-65BD-0704-CBE6-AFE22668A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82DD1A-A130-8671-8531-06197391D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1C844-ECFE-4A0D-913D-77ED61BBFA52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CC9BE6-D949-4A5A-723F-1CE72FBB5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04090C-12EE-5C63-EFEF-D5C444657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37D3B-AC1B-4099-8F48-C1AD113852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8284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616B44-0FA2-5C30-DBE0-680C92B01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1C844-ECFE-4A0D-913D-77ED61BBFA52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789C80-A5F3-3DF0-2268-9B390AB8A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D62486-CE08-05BB-2BE8-52CF7C094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37D3B-AC1B-4099-8F48-C1AD113852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884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B4760-8881-D0FD-5524-EEA9130AB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3CAE6-BB45-432C-438E-16C1184B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EA0BFA-7884-6AD0-B7CE-B89DC9B28E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6D9F9F-62D6-029A-31EA-A90C5EFC4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1C844-ECFE-4A0D-913D-77ED61BBFA52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CAB9FD-7EB8-6F69-66BF-05C055E1B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25F636-65BD-8C58-4ED9-51AE8BA94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37D3B-AC1B-4099-8F48-C1AD113852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8570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EE516-46D4-2537-309D-F32EC266A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FED9B3-05BD-A0AD-835F-C1ACBA8C3C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1EFAE7-F7E8-70A9-D45D-D17B5AAAC0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39977-2502-070C-5B39-E3AABE469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1C844-ECFE-4A0D-913D-77ED61BBFA52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592BF3-FAEE-E17A-24F5-61C230474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76F9F4-FA03-1207-FCE5-0C1AD890B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37D3B-AC1B-4099-8F48-C1AD113852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5175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3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D6D371-D024-47F9-CE4C-0CFFE5867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7E5BCB-093F-70FF-9DF1-93E38E8004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8EF38-8B4F-4739-93D3-4ECCE2AEC4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41C844-ECFE-4A0D-913D-77ED61BBFA52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1B7511-3023-011E-F3E5-B9B6B1EA3D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5092AB-E51C-120A-22C5-30C951EBC8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937D3B-AC1B-4099-8F48-C1AD113852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5370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  <p:sldLayoutId id="2147484065" r:id="rId7"/>
    <p:sldLayoutId id="2147484066" r:id="rId8"/>
    <p:sldLayoutId id="2147484067" r:id="rId9"/>
    <p:sldLayoutId id="2147484068" r:id="rId10"/>
    <p:sldLayoutId id="214748406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png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FCF5F-CEAF-E2FC-1496-0CA0DF15F2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8721" y="313508"/>
            <a:ext cx="9743900" cy="591312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400" b="1" i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Tailored Investment Strategies: </a:t>
            </a:r>
            <a:br>
              <a:rPr lang="en-US" sz="4400" dirty="0"/>
            </a:br>
            <a:br>
              <a:rPr lang="en-US" sz="4400" dirty="0"/>
            </a:br>
            <a:r>
              <a:rPr lang="en-US" sz="4400" b="1" dirty="0">
                <a:latin typeface="+mn-lt"/>
              </a:rPr>
              <a:t>Balancing Risk and Return for Mr. Patrick  and Mr. Peter </a:t>
            </a:r>
            <a:r>
              <a:rPr lang="en-US" sz="4400" b="1" dirty="0" err="1">
                <a:latin typeface="+mn-lt"/>
              </a:rPr>
              <a:t>Jyengar</a:t>
            </a:r>
            <a:br>
              <a:rPr lang="en-US" sz="4400" b="1" dirty="0">
                <a:latin typeface="+mn-lt"/>
              </a:rPr>
            </a:br>
            <a:br>
              <a:rPr lang="en-US" sz="4400" b="1" dirty="0">
                <a:latin typeface="+mn-lt"/>
              </a:rPr>
            </a:br>
            <a:r>
              <a:rPr lang="en-US" sz="3000" b="1" dirty="0">
                <a:solidFill>
                  <a:schemeClr val="accent1"/>
                </a:solidFill>
                <a:latin typeface="+mn-lt"/>
              </a:rPr>
              <a:t>Presented by:</a:t>
            </a:r>
            <a:br>
              <a:rPr lang="en-US" sz="3000" b="1" dirty="0">
                <a:solidFill>
                  <a:schemeClr val="accent1"/>
                </a:solidFill>
                <a:latin typeface="+mn-lt"/>
              </a:rPr>
            </a:br>
            <a:r>
              <a:rPr lang="en-US" sz="3000" i="1" dirty="0">
                <a:latin typeface="+mn-lt"/>
              </a:rPr>
              <a:t>Shikha Upadhyay</a:t>
            </a:r>
            <a:br>
              <a:rPr lang="en-US" sz="3000" i="1" dirty="0">
                <a:latin typeface="+mn-lt"/>
              </a:rPr>
            </a:br>
            <a:r>
              <a:rPr lang="en-US" sz="3000" i="1" dirty="0" err="1">
                <a:latin typeface="+mn-lt"/>
              </a:rPr>
              <a:t>Harshavardhini</a:t>
            </a:r>
            <a:r>
              <a:rPr lang="en-US" sz="3000" i="1" dirty="0">
                <a:latin typeface="+mn-lt"/>
              </a:rPr>
              <a:t> JS</a:t>
            </a:r>
            <a:br>
              <a:rPr lang="en-IN" sz="3000" i="1" dirty="0">
                <a:latin typeface="+mn-lt"/>
                <a:cs typeface="Times New Roman" panose="02020603050405020304" pitchFamily="18" charset="0"/>
              </a:rPr>
            </a:br>
            <a:r>
              <a:rPr lang="en-IN" sz="3000" i="1" dirty="0">
                <a:latin typeface="+mn-lt"/>
                <a:cs typeface="Times New Roman" panose="02020603050405020304" pitchFamily="18" charset="0"/>
              </a:rPr>
              <a:t>Megha Pankhuri</a:t>
            </a:r>
            <a:br>
              <a:rPr lang="en-IN" sz="3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3500" i="1" dirty="0"/>
          </a:p>
        </p:txBody>
      </p:sp>
      <p:pic>
        <p:nvPicPr>
          <p:cNvPr id="3" name="audio">
            <a:hlinkClick r:id="" action="ppaction://media"/>
            <a:extLst>
              <a:ext uri="{FF2B5EF4-FFF2-40B4-BE49-F238E27FC236}">
                <a16:creationId xmlns:a16="http://schemas.microsoft.com/office/drawing/2014/main" id="{4EA13A7E-4278-5D29-D4A2-C47694AEB2B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37932.07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32621" y="598294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295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0"/>
    </mc:Choice>
    <mc:Fallback>
      <p:transition spd="slow" advClick="0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933A4-8612-BC42-EA0E-427799D01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011" y="544285"/>
            <a:ext cx="5277395" cy="574765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Healthcare Sector:</a:t>
            </a:r>
          </a:p>
          <a:p>
            <a:pPr marL="0" indent="0">
              <a:buNone/>
            </a:pPr>
            <a:endParaRPr lang="en-IN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r>
              <a:rPr lang="en-IN" sz="2000" b="1" dirty="0">
                <a:cs typeface="Times New Roman" panose="02020603050405020304" pitchFamily="18" charset="0"/>
              </a:rPr>
              <a:t>Johnson &amp; Johnson (JNJ)</a:t>
            </a:r>
            <a:endParaRPr lang="en-IN" sz="2000" dirty="0">
              <a:cs typeface="Times New Roman" panose="02020603050405020304" pitchFamily="18" charset="0"/>
            </a:endParaRPr>
          </a:p>
          <a:p>
            <a:pPr lvl="1"/>
            <a:r>
              <a:rPr lang="en-IN" sz="2000" dirty="0">
                <a:cs typeface="Times New Roman" panose="02020603050405020304" pitchFamily="18" charset="0"/>
              </a:rPr>
              <a:t>Pre-2015: Stock price aligned with moving averages, showing early stability.</a:t>
            </a:r>
          </a:p>
          <a:p>
            <a:pPr lvl="1"/>
            <a:r>
              <a:rPr lang="en-IN" sz="2000" dirty="0">
                <a:cs typeface="Times New Roman" panose="02020603050405020304" pitchFamily="18" charset="0"/>
              </a:rPr>
              <a:t>Post-2015: Divergence from 2018, indicating volatility or underperformance.</a:t>
            </a:r>
          </a:p>
          <a:p>
            <a:pPr marL="457200" lvl="1" indent="0">
              <a:buNone/>
            </a:pPr>
            <a:endParaRPr lang="en-IN" sz="2000" dirty="0"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r>
              <a:rPr lang="en-IN" sz="2000" b="1" dirty="0">
                <a:cs typeface="Times New Roman" panose="02020603050405020304" pitchFamily="18" charset="0"/>
              </a:rPr>
              <a:t>Bausch Health (BHC)</a:t>
            </a:r>
            <a:endParaRPr lang="en-IN" sz="2000" dirty="0">
              <a:cs typeface="Times New Roman" panose="02020603050405020304" pitchFamily="18" charset="0"/>
            </a:endParaRPr>
          </a:p>
          <a:p>
            <a:pPr lvl="1"/>
            <a:r>
              <a:rPr lang="en-IN" sz="2000" dirty="0">
                <a:cs typeface="Times New Roman" panose="02020603050405020304" pitchFamily="18" charset="0"/>
              </a:rPr>
              <a:t>2011-2013: Initial alignment and trend change.</a:t>
            </a:r>
          </a:p>
          <a:p>
            <a:pPr lvl="1"/>
            <a:r>
              <a:rPr lang="en-IN" sz="2000" dirty="0">
                <a:cs typeface="Times New Roman" panose="02020603050405020304" pitchFamily="18" charset="0"/>
              </a:rPr>
              <a:t>Mid-2013 to 2016: Strong upward trend.</a:t>
            </a:r>
          </a:p>
          <a:p>
            <a:pPr lvl="1"/>
            <a:r>
              <a:rPr lang="en-IN" sz="2000" dirty="0">
                <a:cs typeface="Times New Roman" panose="02020603050405020304" pitchFamily="18" charset="0"/>
              </a:rPr>
              <a:t>Post-2016: Stock price declined, reflecting underperformance.</a:t>
            </a:r>
          </a:p>
          <a:p>
            <a:pPr lvl="1"/>
            <a:endParaRPr lang="en-IN" sz="2000" dirty="0"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r>
              <a:rPr lang="en-IN" sz="2000" b="1" dirty="0">
                <a:cs typeface="Times New Roman" panose="02020603050405020304" pitchFamily="18" charset="0"/>
              </a:rPr>
              <a:t>UnitedHealth Group (UNH)</a:t>
            </a:r>
            <a:endParaRPr lang="en-IN" sz="2000" dirty="0">
              <a:cs typeface="Times New Roman" panose="02020603050405020304" pitchFamily="18" charset="0"/>
            </a:endParaRPr>
          </a:p>
          <a:p>
            <a:pPr lvl="1"/>
            <a:r>
              <a:rPr lang="en-IN" sz="2000" dirty="0">
                <a:cs typeface="Times New Roman" panose="02020603050405020304" pitchFamily="18" charset="0"/>
              </a:rPr>
              <a:t>Consistent alignment with moving averages, reflecting stable performance.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C933F3-30DB-E718-6BFA-1D91062465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7224" y="444137"/>
            <a:ext cx="5527041" cy="28111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B846F8-B1FE-827F-F753-24C3B1EC92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5782" y="3693852"/>
            <a:ext cx="5518483" cy="28111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WhatsApp Audio 2024-09-17 at 20.48.40_645382bd">
            <a:hlinkClick r:id="" action="ppaction://media"/>
            <a:extLst>
              <a:ext uri="{FF2B5EF4-FFF2-40B4-BE49-F238E27FC236}">
                <a16:creationId xmlns:a16="http://schemas.microsoft.com/office/drawing/2014/main" id="{A3F7864C-7D1F-7274-334F-7850712CE99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8081" end="3344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14265" y="604826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977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6210"/>
    </mc:Choice>
    <mc:Fallback>
      <p:transition spd="slow" advClick="0" advTm="26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695B4B-5E61-14BC-364E-FDC1B1560F2D}"/>
              </a:ext>
            </a:extLst>
          </p:cNvPr>
          <p:cNvSpPr txBox="1"/>
          <p:nvPr/>
        </p:nvSpPr>
        <p:spPr>
          <a:xfrm>
            <a:off x="714102" y="139336"/>
            <a:ext cx="620577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IN" sz="2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 Sector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570087F-725D-1FB6-4154-B5A2DCD642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102" y="827932"/>
            <a:ext cx="5020665" cy="26010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927C91C-530B-5760-9FFF-49BEEA42D8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0165" y="827932"/>
            <a:ext cx="5137313" cy="26010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01FB124-6944-EF20-A740-3478613C6A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250" y="3711864"/>
            <a:ext cx="5017517" cy="273406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1C79842-7BA9-F13A-0656-2E4AC99BF7E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00165" y="3710786"/>
            <a:ext cx="5137313" cy="2735777"/>
          </a:xfrm>
          <a:prstGeom prst="rect">
            <a:avLst/>
          </a:prstGeom>
        </p:spPr>
      </p:pic>
      <p:pic>
        <p:nvPicPr>
          <p:cNvPr id="2" name="WhatsApp Audio 2024-09-17 at 20.48.40_645382bd">
            <a:hlinkClick r:id="" action="ppaction://media"/>
            <a:extLst>
              <a:ext uri="{FF2B5EF4-FFF2-40B4-BE49-F238E27FC236}">
                <a16:creationId xmlns:a16="http://schemas.microsoft.com/office/drawing/2014/main" id="{C322CAE8-32E6-4A00-91BF-1B5AE899FF8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85533" end="31492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48246" y="6023114"/>
            <a:ext cx="487363" cy="560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804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430"/>
    </mc:Choice>
    <mc:Fallback>
      <p:transition spd="slow" advClick="0" advTm="14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CC95B-035F-D0CD-DC96-999463BA4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434" y="348342"/>
            <a:ext cx="10493830" cy="5921829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IN" sz="3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 Sector</a:t>
            </a:r>
          </a:p>
          <a:p>
            <a:pPr marL="0" indent="0">
              <a:buNone/>
            </a:pPr>
            <a:endParaRPr lang="en-IN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IN" sz="2600" b="1" dirty="0">
                <a:cs typeface="Times New Roman" panose="02020603050405020304" pitchFamily="18" charset="0"/>
              </a:rPr>
              <a:t>IBM</a:t>
            </a:r>
          </a:p>
          <a:p>
            <a:pPr lvl="1"/>
            <a:r>
              <a:rPr lang="en-IN" sz="2600" dirty="0">
                <a:cs typeface="Times New Roman" panose="02020603050405020304" pitchFamily="18" charset="0"/>
              </a:rPr>
              <a:t>2015-2018: Trend direction changed with crossovers.</a:t>
            </a:r>
          </a:p>
          <a:p>
            <a:pPr lvl="1"/>
            <a:r>
              <a:rPr lang="en-IN" sz="2600" dirty="0">
                <a:cs typeface="Times New Roman" panose="02020603050405020304" pitchFamily="18" charset="0"/>
              </a:rPr>
              <a:t>Post-2018: Stock price declined, indicating potential issues.</a:t>
            </a:r>
          </a:p>
          <a:p>
            <a:pPr marL="457200" lvl="1" indent="0">
              <a:buNone/>
            </a:pPr>
            <a:endParaRPr lang="en-IN" sz="26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600" b="1" dirty="0">
                <a:cs typeface="Times New Roman" panose="02020603050405020304" pitchFamily="18" charset="0"/>
              </a:rPr>
              <a:t>2. Microsoft (MSFT)</a:t>
            </a:r>
          </a:p>
          <a:p>
            <a:pPr lvl="1"/>
            <a:r>
              <a:rPr lang="en-IN" sz="2600" dirty="0">
                <a:cs typeface="Times New Roman" panose="02020603050405020304" pitchFamily="18" charset="0"/>
              </a:rPr>
              <a:t>Upward Trend: Consistent stock price growth.</a:t>
            </a:r>
          </a:p>
          <a:p>
            <a:pPr lvl="1"/>
            <a:r>
              <a:rPr lang="en-IN" sz="2600" dirty="0">
                <a:cs typeface="Times New Roman" panose="02020603050405020304" pitchFamily="18" charset="0"/>
              </a:rPr>
              <a:t>Post-2019: Alignment with moving averages reflects sustainable performance.</a:t>
            </a:r>
          </a:p>
          <a:p>
            <a:pPr marL="457200" lvl="1" indent="0">
              <a:buNone/>
            </a:pPr>
            <a:endParaRPr lang="en-IN" sz="26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600" b="1" dirty="0">
                <a:cs typeface="Times New Roman" panose="02020603050405020304" pitchFamily="18" charset="0"/>
              </a:rPr>
              <a:t>3. Amazon (AMZN)</a:t>
            </a:r>
          </a:p>
          <a:p>
            <a:pPr lvl="1"/>
            <a:r>
              <a:rPr lang="en-IN" sz="2600" dirty="0">
                <a:cs typeface="Times New Roman" panose="02020603050405020304" pitchFamily="18" charset="0"/>
              </a:rPr>
              <a:t>Upward Trajectory: Strong growth, outperforming moving averages.</a:t>
            </a:r>
          </a:p>
          <a:p>
            <a:pPr marL="457200" lvl="1" indent="0">
              <a:buNone/>
            </a:pPr>
            <a:endParaRPr lang="en-IN" sz="26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600" b="1" dirty="0">
                <a:cs typeface="Times New Roman" panose="02020603050405020304" pitchFamily="18" charset="0"/>
              </a:rPr>
              <a:t>4. Alphabet (GOOG)</a:t>
            </a:r>
          </a:p>
          <a:p>
            <a:pPr lvl="1"/>
            <a:r>
              <a:rPr lang="en-IN" sz="2600" dirty="0">
                <a:cs typeface="Times New Roman" panose="02020603050405020304" pitchFamily="18" charset="0"/>
              </a:rPr>
              <a:t>Upward Trend: Steady growth and dominance over moving averages.</a:t>
            </a:r>
          </a:p>
          <a:p>
            <a:pPr marL="457200" lvl="1" indent="0">
              <a:buNone/>
            </a:pPr>
            <a:endParaRPr lang="en-IN" sz="26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600" b="1" dirty="0">
                <a:cs typeface="Times New Roman" panose="02020603050405020304" pitchFamily="18" charset="0"/>
              </a:rPr>
              <a:t>5. Facebook (FB)</a:t>
            </a:r>
          </a:p>
          <a:p>
            <a:pPr lvl="1"/>
            <a:r>
              <a:rPr lang="en-IN" sz="2600" dirty="0">
                <a:cs typeface="Times New Roman" panose="02020603050405020304" pitchFamily="18" charset="0"/>
              </a:rPr>
              <a:t>Consistent alignment, indicating stable and reliable performance.</a:t>
            </a:r>
          </a:p>
          <a:p>
            <a:pPr marL="0" indent="0">
              <a:buNone/>
            </a:pPr>
            <a:endParaRPr lang="en-IN" sz="2600" b="1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600" b="1" dirty="0">
                <a:cs typeface="Times New Roman" panose="02020603050405020304" pitchFamily="18" charset="0"/>
              </a:rPr>
              <a:t>Other Stocks:</a:t>
            </a:r>
          </a:p>
          <a:p>
            <a:pPr lvl="1"/>
            <a:r>
              <a:rPr lang="en-IN" sz="2600" dirty="0">
                <a:cs typeface="Times New Roman" panose="02020603050405020304" pitchFamily="18" charset="0"/>
              </a:rPr>
              <a:t>Underperformance: Most other stocks have underperformed, with adjusted close prices following a downward path compared to SMA50 and SMA200.</a:t>
            </a:r>
          </a:p>
        </p:txBody>
      </p:sp>
      <p:pic>
        <p:nvPicPr>
          <p:cNvPr id="2" name="WhatsApp Audio 2024-09-17 at 20.48.40_645382bd">
            <a:hlinkClick r:id="" action="ppaction://media"/>
            <a:extLst>
              <a:ext uri="{FF2B5EF4-FFF2-40B4-BE49-F238E27FC236}">
                <a16:creationId xmlns:a16="http://schemas.microsoft.com/office/drawing/2014/main" id="{5FF562BA-5070-830E-A580-9BBB3F2C805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8678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93099" y="602648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794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5290"/>
    </mc:Choice>
    <mc:Fallback>
      <p:transition spd="slow" advClick="0" advTm="252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F62A9-6570-2A06-C77C-336D7D348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057" y="461554"/>
            <a:ext cx="7554684" cy="619100"/>
          </a:xfrm>
        </p:spPr>
        <p:txBody>
          <a:bodyPr>
            <a:normAutofit/>
          </a:bodyPr>
          <a:lstStyle/>
          <a:p>
            <a:r>
              <a:rPr lang="en-US" sz="3600" b="1" i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Stock Screening Using Data Insights: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88D50-0656-4F42-B67B-6749C0FFFD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057" y="1506583"/>
            <a:ext cx="10729686" cy="46123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500" b="1" dirty="0">
                <a:solidFill>
                  <a:schemeClr val="accent1"/>
                </a:solidFill>
              </a:rPr>
              <a:t>RSI (Relative Strength Index)</a:t>
            </a:r>
            <a:r>
              <a:rPr lang="en-US" sz="2500" dirty="0">
                <a:solidFill>
                  <a:schemeClr val="accent1"/>
                </a:solidFill>
              </a:rPr>
              <a:t>:</a:t>
            </a:r>
            <a:r>
              <a:rPr lang="en-US" sz="2500" dirty="0"/>
              <a:t> We used RSI to evaluate whether a stock was </a:t>
            </a:r>
            <a:r>
              <a:rPr lang="en-US" sz="2500" b="1" dirty="0"/>
              <a:t>overbought</a:t>
            </a:r>
            <a:r>
              <a:rPr lang="en-US" sz="2500" dirty="0"/>
              <a:t> or </a:t>
            </a:r>
            <a:r>
              <a:rPr lang="en-US" sz="2500" b="1" dirty="0"/>
              <a:t>oversold</a:t>
            </a:r>
            <a:r>
              <a:rPr lang="en-US" sz="2500" dirty="0"/>
              <a:t>, guiding us toward stocks that were either on the rise or potential undervalued buys.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500" b="1" dirty="0"/>
              <a:t>Overbought Stocks</a:t>
            </a:r>
            <a:r>
              <a:rPr lang="en-US" sz="2500" dirty="0"/>
              <a:t>: </a:t>
            </a:r>
            <a:r>
              <a:rPr lang="en-US" sz="2500" i="1" dirty="0"/>
              <a:t>Amazon (AMZN)</a:t>
            </a:r>
            <a:r>
              <a:rPr lang="en-US" sz="2500" dirty="0"/>
              <a:t>, </a:t>
            </a:r>
            <a:r>
              <a:rPr lang="en-US" sz="2500" i="1" dirty="0"/>
              <a:t>Facebook (FB)</a:t>
            </a:r>
            <a:r>
              <a:rPr lang="en-US" sz="2500" dirty="0"/>
              <a:t>,</a:t>
            </a:r>
            <a:r>
              <a:rPr lang="en-US" sz="2500" i="1" dirty="0"/>
              <a:t> </a:t>
            </a:r>
            <a:r>
              <a:rPr lang="en-US" sz="2500" dirty="0"/>
              <a:t>and </a:t>
            </a:r>
            <a:r>
              <a:rPr lang="en-US" sz="2500" i="1" dirty="0"/>
              <a:t>Alphabet (GOOG) </a:t>
            </a:r>
            <a:r>
              <a:rPr lang="en-US" sz="2500" dirty="0"/>
              <a:t>were flagged as overbought, showing strong upward momentum—perfect for Peter's aggressive strategy.</a:t>
            </a:r>
          </a:p>
          <a:p>
            <a:pPr marL="457200" lvl="1" indent="0">
              <a:buNone/>
            </a:pPr>
            <a:endParaRPr lang="en-US" sz="2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500" b="1" dirty="0"/>
              <a:t>Oversold Stocks</a:t>
            </a:r>
            <a:r>
              <a:rPr lang="en-US" sz="2500" dirty="0"/>
              <a:t>: </a:t>
            </a:r>
            <a:r>
              <a:rPr lang="en-US" sz="2500" i="1" dirty="0"/>
              <a:t>Apple (AAPL)</a:t>
            </a:r>
            <a:r>
              <a:rPr lang="en-US" sz="2500" dirty="0"/>
              <a:t>,</a:t>
            </a:r>
            <a:r>
              <a:rPr lang="en-US" sz="2500" i="1" dirty="0"/>
              <a:t> Southwest Airlines (LUV)</a:t>
            </a:r>
            <a:r>
              <a:rPr lang="en-US" sz="2500" dirty="0"/>
              <a:t>,</a:t>
            </a:r>
            <a:r>
              <a:rPr lang="en-US" sz="2500" i="1" dirty="0"/>
              <a:t> </a:t>
            </a:r>
            <a:r>
              <a:rPr lang="en-US" sz="2500" dirty="0"/>
              <a:t>and </a:t>
            </a:r>
            <a:r>
              <a:rPr lang="en-US" sz="2500" i="1" dirty="0"/>
              <a:t>Pfizer (PFE) </a:t>
            </a:r>
            <a:r>
              <a:rPr lang="en-US" sz="2500" dirty="0"/>
              <a:t>appeared oversold, signaling growth opportunities with moderate risk, aligning with Patrick's conservative goals.</a:t>
            </a:r>
          </a:p>
          <a:p>
            <a:pPr marL="0" indent="0">
              <a:buNone/>
            </a:pPr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C9DBFC8-6E81-A461-4E86-1EFBC46D72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268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0380"/>
    </mc:Choice>
    <mc:Fallback>
      <p:transition spd="slow" advClick="0" advTm="403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7A975-8B0C-8DF5-5E02-142E84F2E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36" y="203201"/>
            <a:ext cx="11338559" cy="950685"/>
          </a:xfrm>
        </p:spPr>
        <p:txBody>
          <a:bodyPr>
            <a:normAutofit/>
          </a:bodyPr>
          <a:lstStyle/>
          <a:p>
            <a:r>
              <a:rPr lang="en-US" sz="3000" b="1" i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and Return Analysis: Data-Driven Portfolio Optimization</a:t>
            </a:r>
            <a:endParaRPr lang="en-IN" sz="3000" b="1" i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55FB5-3916-5140-A8AA-6C555CE7DA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636" y="1230285"/>
            <a:ext cx="9137667" cy="4656709"/>
          </a:xfrm>
        </p:spPr>
        <p:txBody>
          <a:bodyPr>
            <a:normAutofit fontScale="25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8000" b="1" dirty="0"/>
              <a:t>Volatility and Risk</a:t>
            </a:r>
            <a:r>
              <a:rPr lang="en-US" sz="8000" dirty="0"/>
              <a:t>: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b="1" dirty="0"/>
              <a:t>High Volatility Stocks</a:t>
            </a:r>
            <a:r>
              <a:rPr lang="en-US" sz="8000" dirty="0"/>
              <a:t>: </a:t>
            </a:r>
            <a:r>
              <a:rPr lang="en-US" sz="8000" i="1" dirty="0"/>
              <a:t>Bausch Health Companies (BHC) </a:t>
            </a:r>
            <a:r>
              <a:rPr lang="en-US" sz="8000" dirty="0"/>
              <a:t>and </a:t>
            </a:r>
            <a:r>
              <a:rPr lang="en-US" sz="8000" i="1" dirty="0"/>
              <a:t>American Airlines (AAL) </a:t>
            </a:r>
            <a:r>
              <a:rPr lang="en-US" sz="8000" dirty="0"/>
              <a:t>showed high volatility, aligning with Peter’s risk tolerance.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b="1" dirty="0"/>
              <a:t>Low Volatility Stocks</a:t>
            </a:r>
            <a:r>
              <a:rPr lang="en-US" sz="8000" dirty="0"/>
              <a:t>: </a:t>
            </a:r>
            <a:r>
              <a:rPr lang="en-US" sz="8000" i="1" dirty="0"/>
              <a:t>Johnson &amp; Johnson (JNJ) </a:t>
            </a:r>
            <a:r>
              <a:rPr lang="en-US" sz="8000" dirty="0"/>
              <a:t>and </a:t>
            </a:r>
            <a:r>
              <a:rPr lang="en-US" sz="8000" i="1" dirty="0"/>
              <a:t>Pfizer (PFE) </a:t>
            </a:r>
            <a:r>
              <a:rPr lang="en-US" sz="8000" dirty="0"/>
              <a:t>exhibited lower volatility, making them ideal for Patrick’s portfolio.</a:t>
            </a:r>
          </a:p>
          <a:p>
            <a:pPr marL="0" indent="0">
              <a:lnSpc>
                <a:spcPct val="120000"/>
              </a:lnSpc>
              <a:buNone/>
            </a:pPr>
            <a:endParaRPr lang="en-US" sz="8000" b="1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8000" b="1" dirty="0"/>
              <a:t>Sharpe Ratio Insights</a:t>
            </a:r>
            <a:r>
              <a:rPr lang="en-US" sz="8000" dirty="0"/>
              <a:t>: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b="1" dirty="0"/>
              <a:t>High Sharpe Ratios</a:t>
            </a:r>
            <a:r>
              <a:rPr lang="en-US" sz="8000" dirty="0"/>
              <a:t>: Stocks like </a:t>
            </a:r>
            <a:r>
              <a:rPr lang="en-US" sz="8000" i="1" dirty="0"/>
              <a:t>Amazon (AMZN)</a:t>
            </a:r>
            <a:r>
              <a:rPr lang="en-US" sz="8000" dirty="0"/>
              <a:t>, </a:t>
            </a:r>
            <a:r>
              <a:rPr lang="en-US" sz="8000" i="1" dirty="0"/>
              <a:t>Apple (AAPL)</a:t>
            </a:r>
            <a:r>
              <a:rPr lang="en-US" sz="8000" dirty="0"/>
              <a:t>, </a:t>
            </a:r>
            <a:r>
              <a:rPr lang="en-US" sz="8000" i="1" dirty="0"/>
              <a:t>Microsoft (MSFT)</a:t>
            </a:r>
            <a:r>
              <a:rPr lang="en-US" sz="8000" dirty="0"/>
              <a:t>,</a:t>
            </a:r>
            <a:r>
              <a:rPr lang="en-US" sz="8000" i="1" dirty="0"/>
              <a:t> </a:t>
            </a:r>
            <a:r>
              <a:rPr lang="en-US" sz="8000" dirty="0"/>
              <a:t>and </a:t>
            </a:r>
            <a:r>
              <a:rPr lang="en-US" sz="8000" i="1" dirty="0"/>
              <a:t>UnitedHealth Group (UNH) </a:t>
            </a:r>
            <a:r>
              <a:rPr lang="en-US" sz="8000" dirty="0"/>
              <a:t>delivered strong risk-adjusted returns, balancing the reward-to-risk tradeoff.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/>
              <a:t>These stocks were integrated into both portfolios, but with different weightings based on investor risk tolerance.</a:t>
            </a: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FBCFED-824A-7A2A-2537-8F54A4D50B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53303" y="1153886"/>
            <a:ext cx="2435629" cy="4794068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C752A154-FC13-AC1F-374E-39543A1319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852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4530"/>
    </mc:Choice>
    <mc:Fallback>
      <p:transition spd="slow" advClick="0" advTm="44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BFA23-5353-C054-1313-CD15258E7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8021" y="631766"/>
            <a:ext cx="10856423" cy="553627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N" sz="4300" b="1" i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Portfolio Recommendations:</a:t>
            </a:r>
          </a:p>
          <a:p>
            <a:pPr marL="0" indent="0">
              <a:buNone/>
            </a:pPr>
            <a:endParaRPr lang="en-US" sz="2800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sz="2900" b="1" dirty="0">
                <a:solidFill>
                  <a:schemeClr val="accent1"/>
                </a:solidFill>
              </a:rPr>
              <a:t>Aggressive Portfolio: </a:t>
            </a:r>
            <a:r>
              <a:rPr lang="en-US" sz="2900" b="1" dirty="0"/>
              <a:t>Mr. Peter </a:t>
            </a:r>
            <a:r>
              <a:rPr lang="en-US" sz="2900" b="1" dirty="0" err="1"/>
              <a:t>Jyengar</a:t>
            </a:r>
            <a:endParaRPr lang="en-US" sz="2900" b="1" dirty="0"/>
          </a:p>
          <a:p>
            <a:pPr marL="0" indent="0">
              <a:buNone/>
            </a:pPr>
            <a:endParaRPr lang="en-US" sz="2900" dirty="0">
              <a:solidFill>
                <a:schemeClr val="accent1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2900" dirty="0"/>
              <a:t>Following stocks with the highest historical returns are suggested to maximize gains:</a:t>
            </a:r>
          </a:p>
          <a:p>
            <a:pPr marL="0" indent="0">
              <a:buNone/>
            </a:pPr>
            <a:endParaRPr lang="en-US" sz="29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900" b="1" dirty="0"/>
              <a:t>Amazon (AMZN)</a:t>
            </a:r>
            <a:r>
              <a:rPr lang="en-US" sz="2900" dirty="0"/>
              <a:t>: 36.51% return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900" b="1" dirty="0"/>
              <a:t>Apple Inc. (AAPL)</a:t>
            </a:r>
            <a:r>
              <a:rPr lang="en-US" sz="2900" dirty="0"/>
              <a:t>: 27.48% return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900" b="1" dirty="0"/>
              <a:t>Microsoft (MSFT)</a:t>
            </a:r>
            <a:r>
              <a:rPr lang="en-US" sz="2900" dirty="0"/>
              <a:t>: 28.93% return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900" b="1" dirty="0"/>
              <a:t>Facebook (FB)</a:t>
            </a:r>
            <a:r>
              <a:rPr lang="en-US" sz="2900" dirty="0"/>
              <a:t>: 29.76% return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2900" dirty="0"/>
              <a:t>Projected gains </a:t>
            </a:r>
            <a:r>
              <a:rPr lang="en-US" sz="2900" b="1" i="1" dirty="0">
                <a:solidFill>
                  <a:schemeClr val="accent1">
                    <a:lumMod val="75000"/>
                  </a:schemeClr>
                </a:solidFill>
              </a:rPr>
              <a:t>$3.85 million</a:t>
            </a:r>
            <a:r>
              <a:rPr lang="en-US" sz="2900" dirty="0"/>
              <a:t>, far exceeding his target of $2 million.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9EE6120-F862-DF94-4F88-BC355569F5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248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2610"/>
    </mc:Choice>
    <mc:Fallback>
      <p:transition spd="slow" advClick="0" advTm="326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82782-F399-7F53-5543-48F0B71565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142" y="844731"/>
            <a:ext cx="11006051" cy="54864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500" b="1" dirty="0">
                <a:solidFill>
                  <a:schemeClr val="accent1"/>
                </a:solidFill>
              </a:rPr>
              <a:t>Conservative Portfolio: </a:t>
            </a:r>
            <a:r>
              <a:rPr lang="en-US" sz="2500" b="1" dirty="0"/>
              <a:t>Mr. Patrick </a:t>
            </a:r>
            <a:r>
              <a:rPr lang="en-US" sz="2500" b="1" dirty="0" err="1"/>
              <a:t>Jyengar</a:t>
            </a:r>
            <a:endParaRPr lang="en-US" sz="2500" b="1" dirty="0"/>
          </a:p>
          <a:p>
            <a:pPr marL="0" indent="0">
              <a:buNone/>
            </a:pPr>
            <a:endParaRPr lang="en-US" sz="25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sz="2500" dirty="0"/>
              <a:t>Following stocks with moderate returns and lower volatility are recommended:</a:t>
            </a:r>
          </a:p>
          <a:p>
            <a:pPr marL="0" indent="0">
              <a:buNone/>
            </a:pPr>
            <a:endParaRPr lang="en-US" sz="25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500" b="1" dirty="0"/>
              <a:t>UnitedHealth Group (UNH)</a:t>
            </a:r>
            <a:r>
              <a:rPr lang="en-US" sz="2500" dirty="0"/>
              <a:t>: 25.52% return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500" b="1" dirty="0"/>
              <a:t>Johnson &amp; Johnson (JNJ)</a:t>
            </a:r>
            <a:r>
              <a:rPr lang="en-US" sz="2500" dirty="0"/>
              <a:t>: 14.51% return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500" b="1" dirty="0"/>
              <a:t>Pfizer (PFE)</a:t>
            </a:r>
            <a:r>
              <a:rPr lang="en-US" sz="2500" dirty="0"/>
              <a:t>: 11.16% return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500" b="1" dirty="0"/>
              <a:t>Merck &amp; Co. (MRK)</a:t>
            </a:r>
            <a:r>
              <a:rPr lang="en-US" sz="2500" dirty="0"/>
              <a:t>: 14.62% return</a:t>
            </a:r>
          </a:p>
          <a:p>
            <a:pPr marL="0" indent="0">
              <a:buNone/>
            </a:pPr>
            <a:endParaRPr lang="en-US" sz="25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2500" dirty="0"/>
              <a:t>Projected gains </a:t>
            </a:r>
            <a:r>
              <a:rPr lang="en-US" sz="2500" b="1" i="1" dirty="0">
                <a:solidFill>
                  <a:schemeClr val="accent1">
                    <a:lumMod val="75000"/>
                  </a:schemeClr>
                </a:solidFill>
              </a:rPr>
              <a:t>$1.07 million</a:t>
            </a:r>
            <a:r>
              <a:rPr lang="en-US" sz="2500" dirty="0"/>
              <a:t>, successfully doubling his investment amount with minimal risk.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CB0A5F5-17BA-E8AD-FE67-15CE3C6B60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882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8090"/>
    </mc:Choice>
    <mc:Fallback>
      <p:transition spd="slow" advClick="0" advTm="280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E8213-A1F1-4749-FCBA-6625BF2FE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315884"/>
            <a:ext cx="8202023" cy="1060070"/>
          </a:xfrm>
        </p:spPr>
        <p:txBody>
          <a:bodyPr>
            <a:normAutofit/>
          </a:bodyPr>
          <a:lstStyle/>
          <a:p>
            <a:r>
              <a:rPr lang="en-IN" sz="4000" b="1" i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BA8B4-ABB9-A257-75F8-769BC19C13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19" y="1672045"/>
            <a:ext cx="10706793" cy="3927565"/>
          </a:xfrm>
        </p:spPr>
        <p:txBody>
          <a:bodyPr>
            <a:noAutofit/>
          </a:bodyPr>
          <a:lstStyle/>
          <a:p>
            <a:pPr marL="538163" indent="-446088">
              <a:buFont typeface="Wingdings" panose="05000000000000000000" pitchFamily="2" charset="2"/>
              <a:buChar char="Ø"/>
            </a:pPr>
            <a:r>
              <a:rPr lang="en-US" dirty="0"/>
              <a:t>By analyzing and refining the financial data, we derived the market insights.</a:t>
            </a:r>
          </a:p>
          <a:p>
            <a:pPr marL="538163" indent="-446088">
              <a:buFont typeface="Wingdings" panose="05000000000000000000" pitchFamily="2" charset="2"/>
              <a:buChar char="Ø"/>
            </a:pPr>
            <a:endParaRPr lang="en-US" dirty="0"/>
          </a:p>
          <a:p>
            <a:pPr marL="538163" indent="-446088">
              <a:buFont typeface="Wingdings" panose="05000000000000000000" pitchFamily="2" charset="2"/>
              <a:buChar char="Ø"/>
            </a:pPr>
            <a:r>
              <a:rPr lang="en-US" dirty="0"/>
              <a:t>Based on their investment personas, strategies were tailored for both </a:t>
            </a:r>
            <a:r>
              <a:rPr lang="en-US" b="1" dirty="0"/>
              <a:t>Mr. Patrick </a:t>
            </a:r>
            <a:r>
              <a:rPr lang="en-US" dirty="0"/>
              <a:t>and </a:t>
            </a:r>
            <a:r>
              <a:rPr lang="en-US" b="1" dirty="0"/>
              <a:t>Mr. Peter </a:t>
            </a:r>
            <a:r>
              <a:rPr lang="en-US" b="1" dirty="0" err="1"/>
              <a:t>Jyengar</a:t>
            </a:r>
            <a:endParaRPr lang="en-US" dirty="0"/>
          </a:p>
          <a:p>
            <a:pPr marL="538163" indent="-446088">
              <a:buFont typeface="Wingdings" panose="05000000000000000000" pitchFamily="2" charset="2"/>
              <a:buChar char="Ø"/>
            </a:pPr>
            <a:endParaRPr lang="en-US" dirty="0"/>
          </a:p>
          <a:p>
            <a:pPr marL="538163" indent="-446088">
              <a:buFont typeface="Wingdings" panose="05000000000000000000" pitchFamily="2" charset="2"/>
              <a:buChar char="Ø"/>
            </a:pPr>
            <a:r>
              <a:rPr lang="en-US" dirty="0"/>
              <a:t>The portfolios match their risk tolerance and future goals—Mr. Peter's aggressive plan targets high returns, while Mr. Patrick’s conservative approach aims for steady growth over 5 years.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3893773-04E3-FB64-7D40-D9F606B9FC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74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4000"/>
    </mc:Choice>
    <mc:Fallback>
      <p:transition spd="slow" advClick="0" advTm="2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3CC62-003E-53B1-5FFA-D221BF40F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269" y="423949"/>
            <a:ext cx="7869659" cy="851448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4000" b="1" i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Background:</a:t>
            </a:r>
            <a:endParaRPr lang="en-IN" sz="4000" b="1" i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80FCA-8B4F-6156-B966-03A79BA22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547" y="1493775"/>
            <a:ext cx="10737029" cy="4681113"/>
          </a:xfrm>
        </p:spPr>
        <p:txBody>
          <a:bodyPr>
            <a:noAutofit/>
          </a:bodyPr>
          <a:lstStyle/>
          <a:p>
            <a:pPr algn="just"/>
            <a:r>
              <a:rPr lang="en-US" dirty="0"/>
              <a:t>Recently, wealth management has seen a significant growth.</a:t>
            </a:r>
          </a:p>
          <a:p>
            <a:pPr algn="just"/>
            <a:endParaRPr lang="en-US" dirty="0"/>
          </a:p>
          <a:p>
            <a:pPr algn="just"/>
            <a:r>
              <a:rPr lang="en-US" dirty="0">
                <a:solidFill>
                  <a:srgbClr val="091E42"/>
                </a:solidFill>
              </a:rPr>
              <a:t>P</a:t>
            </a:r>
            <a:r>
              <a:rPr lang="en-US" b="0" i="0" dirty="0">
                <a:solidFill>
                  <a:srgbClr val="091E42"/>
                </a:solidFill>
                <a:effectLst/>
              </a:rPr>
              <a:t>eople a</a:t>
            </a:r>
            <a:r>
              <a:rPr lang="en-GB" b="0" i="0" dirty="0" err="1">
                <a:solidFill>
                  <a:srgbClr val="091E42"/>
                </a:solidFill>
                <a:effectLst/>
              </a:rPr>
              <a:t>ctively</a:t>
            </a:r>
            <a:r>
              <a:rPr lang="en-GB" b="0" i="0" dirty="0">
                <a:solidFill>
                  <a:srgbClr val="091E42"/>
                </a:solidFill>
                <a:effectLst/>
              </a:rPr>
              <a:t> search for opportunities to get the maximum returns in limited time.</a:t>
            </a:r>
            <a:endParaRPr lang="en-US" dirty="0"/>
          </a:p>
          <a:p>
            <a:pPr algn="just"/>
            <a:endParaRPr lang="en-US" dirty="0"/>
          </a:p>
          <a:p>
            <a:pPr algn="just"/>
            <a:r>
              <a:rPr lang="en-US" dirty="0"/>
              <a:t>A Portfolio manager :</a:t>
            </a:r>
          </a:p>
          <a:p>
            <a:pPr marL="715963" indent="-269875" algn="just">
              <a:buFont typeface="Wingdings" panose="05000000000000000000" pitchFamily="2" charset="2"/>
              <a:buChar char="Ø"/>
            </a:pPr>
            <a:r>
              <a:rPr lang="en-US" dirty="0"/>
              <a:t>Understands investor’s goals and risk tolerance</a:t>
            </a:r>
            <a:endParaRPr lang="en-IN" b="0" i="0" dirty="0">
              <a:solidFill>
                <a:srgbClr val="091E42"/>
              </a:solidFill>
              <a:effectLst/>
            </a:endParaRPr>
          </a:p>
          <a:p>
            <a:pPr marL="715963" indent="-269875" algn="just">
              <a:buFont typeface="Wingdings" panose="05000000000000000000" pitchFamily="2" charset="2"/>
              <a:buChar char="Ø"/>
            </a:pPr>
            <a:r>
              <a:rPr lang="en-GB" b="0" i="0" dirty="0">
                <a:solidFill>
                  <a:srgbClr val="091E42"/>
                </a:solidFill>
                <a:effectLst/>
              </a:rPr>
              <a:t>Keep a close eye on  market stock analytics</a:t>
            </a:r>
            <a:endParaRPr lang="en-IN" b="0" i="0" dirty="0">
              <a:solidFill>
                <a:srgbClr val="091E42"/>
              </a:solidFill>
              <a:effectLst/>
            </a:endParaRPr>
          </a:p>
          <a:p>
            <a:pPr marL="715963" indent="-269875" algn="just">
              <a:buFont typeface="Wingdings" panose="05000000000000000000" pitchFamily="2" charset="2"/>
              <a:buChar char="Ø"/>
            </a:pPr>
            <a:r>
              <a:rPr lang="en-GB" b="0" i="0" dirty="0">
                <a:solidFill>
                  <a:srgbClr val="091E42"/>
                </a:solidFill>
                <a:effectLst/>
              </a:rPr>
              <a:t>Suggest a suitable portfolio that meets all expectations of investor.</a:t>
            </a:r>
            <a:endParaRPr lang="en-US" dirty="0"/>
          </a:p>
        </p:txBody>
      </p:sp>
      <p:pic>
        <p:nvPicPr>
          <p:cNvPr id="4" name="audio">
            <a:hlinkClick r:id="" action="ppaction://media"/>
            <a:extLst>
              <a:ext uri="{FF2B5EF4-FFF2-40B4-BE49-F238E27FC236}">
                <a16:creationId xmlns:a16="http://schemas.microsoft.com/office/drawing/2014/main" id="{94F7882A-4A78-6C4B-E196-6ADA0D10F225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00" end="104392.07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67647" y="593120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2954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4000"/>
    </mc:Choice>
    <mc:Fallback>
      <p:transition spd="slow" advClick="0" advTm="3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3CC62-003E-53B1-5FFA-D221BF40F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269" y="423949"/>
            <a:ext cx="7869659" cy="851448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4000" b="1" i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Introduction:</a:t>
            </a:r>
            <a:endParaRPr lang="en-IN" sz="4000" b="1" i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80FCA-8B4F-6156-B966-03A79BA22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8172"/>
            <a:ext cx="10691553" cy="3553098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dirty="0"/>
              <a:t>In finance and risk analytics, understanding investor goals and risk tolerance is key to crafting effective strategies. </a:t>
            </a:r>
          </a:p>
          <a:p>
            <a:pPr marL="0" indent="0" algn="just">
              <a:buNone/>
            </a:pPr>
            <a:endParaRPr lang="en-US" dirty="0"/>
          </a:p>
          <a:p>
            <a:pPr marL="0" indent="0" algn="just">
              <a:buNone/>
            </a:pPr>
            <a:r>
              <a:rPr lang="en-US" b="1" dirty="0"/>
              <a:t>Mr. Patrick </a:t>
            </a:r>
            <a:r>
              <a:rPr lang="en-US" b="1" dirty="0" err="1"/>
              <a:t>Jyengar</a:t>
            </a:r>
            <a:r>
              <a:rPr lang="en-US" dirty="0"/>
              <a:t>, a conservative investor, and his high-risk counterpart, </a:t>
            </a:r>
            <a:r>
              <a:rPr lang="en-US" b="1" dirty="0"/>
              <a:t>Mr. Peter </a:t>
            </a:r>
            <a:r>
              <a:rPr lang="en-US" b="1" dirty="0" err="1"/>
              <a:t>Jyengar</a:t>
            </a:r>
            <a:r>
              <a:rPr lang="en-US" dirty="0"/>
              <a:t>, aim to double their capital in 5 years, though their risk appetites differ greatly. The challenge is to tailor strategies that match their distinct objectives.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audio">
            <a:hlinkClick r:id="" action="ppaction://media"/>
            <a:extLst>
              <a:ext uri="{FF2B5EF4-FFF2-40B4-BE49-F238E27FC236}">
                <a16:creationId xmlns:a16="http://schemas.microsoft.com/office/drawing/2014/main" id="{692C49C0-D7C0-F15E-16E5-8EDFCEBC4B55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4540" end="85662.07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34073" y="595754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54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8740"/>
    </mc:Choice>
    <mc:Fallback>
      <p:transition spd="slow" advClick="0" advTm="18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C8E01-3EA6-0213-2222-EA9944A15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6"/>
            <a:ext cx="9429206" cy="523148"/>
          </a:xfrm>
        </p:spPr>
        <p:txBody>
          <a:bodyPr>
            <a:normAutofit fontScale="90000"/>
          </a:bodyPr>
          <a:lstStyle/>
          <a:p>
            <a:r>
              <a:rPr lang="en-IN" sz="4000" b="1" i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 the Investors: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40871-AC14-EA4A-A9F6-92392384E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035"/>
            <a:ext cx="10799618" cy="464166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Mr. Patrick </a:t>
            </a:r>
            <a:r>
              <a:rPr lang="en-US" b="1" dirty="0" err="1">
                <a:solidFill>
                  <a:schemeClr val="accent1"/>
                </a:solidFill>
              </a:rPr>
              <a:t>Jyengar</a:t>
            </a:r>
            <a:r>
              <a:rPr lang="en-US" b="1" dirty="0">
                <a:solidFill>
                  <a:schemeClr val="accent1"/>
                </a:solidFill>
              </a:rPr>
              <a:t>: The Conservative Investor</a:t>
            </a: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600" b="1" dirty="0"/>
              <a:t>Objective</a:t>
            </a:r>
            <a:r>
              <a:rPr lang="en-US" sz="2600" dirty="0"/>
              <a:t>: With $500K to invest, Patrick seeks a low-risk portfolio that will double his capital over 5 years.</a:t>
            </a:r>
          </a:p>
          <a:p>
            <a:pPr marL="457200" lvl="1" indent="0">
              <a:buNone/>
            </a:pPr>
            <a:endParaRPr lang="en-US" sz="2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600" b="1" dirty="0"/>
              <a:t>Risk Tolerance</a:t>
            </a:r>
            <a:r>
              <a:rPr lang="en-US" sz="2600" dirty="0"/>
              <a:t>: Conservative, aiming to minimize risk while achieving steady growth.</a:t>
            </a:r>
          </a:p>
          <a:p>
            <a:pPr marL="457200" lvl="1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Mr. Peter </a:t>
            </a:r>
            <a:r>
              <a:rPr lang="en-US" b="1" dirty="0" err="1">
                <a:solidFill>
                  <a:schemeClr val="accent1"/>
                </a:solidFill>
              </a:rPr>
              <a:t>Jyengar</a:t>
            </a:r>
            <a:r>
              <a:rPr lang="en-US" b="1" dirty="0">
                <a:solidFill>
                  <a:schemeClr val="accent1"/>
                </a:solidFill>
              </a:rPr>
              <a:t>: The Aggressive Investor</a:t>
            </a: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600" b="1" dirty="0"/>
              <a:t>Objective</a:t>
            </a:r>
            <a:r>
              <a:rPr lang="en-US" sz="2600" dirty="0"/>
              <a:t>: Peter has $1M to invest and is willing to embrace high-risk, high-reward investments to </a:t>
            </a:r>
            <a:r>
              <a:rPr lang="en-US" sz="2600" dirty="0" err="1"/>
              <a:t>maximise</a:t>
            </a:r>
            <a:r>
              <a:rPr lang="en-US" sz="2600" dirty="0"/>
              <a:t> his capital in 5 years.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600" b="1" dirty="0"/>
              <a:t>Risk Tolerance</a:t>
            </a:r>
            <a:r>
              <a:rPr lang="en-US" sz="2600" dirty="0"/>
              <a:t>: Aggressive, accepting significant volatility for the chance to maximize returns.</a:t>
            </a:r>
          </a:p>
          <a:p>
            <a:pPr marL="0" indent="0" algn="just">
              <a:buNone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audio">
            <a:hlinkClick r:id="" action="ppaction://media"/>
            <a:extLst>
              <a:ext uri="{FF2B5EF4-FFF2-40B4-BE49-F238E27FC236}">
                <a16:creationId xmlns:a16="http://schemas.microsoft.com/office/drawing/2014/main" id="{BD68237B-383B-9A3D-CD10-879E41B13D1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3000" end="60552.07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44012" y="58758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163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5390"/>
    </mc:Choice>
    <mc:Fallback>
      <p:transition spd="slow" advClick="0" advTm="253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F0342-4B65-6EB0-61C4-EDAC6042B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8674"/>
            <a:ext cx="10378440" cy="753294"/>
          </a:xfrm>
        </p:spPr>
        <p:txBody>
          <a:bodyPr>
            <a:normAutofit/>
          </a:bodyPr>
          <a:lstStyle/>
          <a:p>
            <a:r>
              <a:rPr lang="en-IN" sz="4000" b="1" i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4E317-8D74-0D9A-0457-B7BCB77CB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4662"/>
            <a:ext cx="10674532" cy="44413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a) Loading stock prices, financial indices, and key performance metrics.</a:t>
            </a:r>
          </a:p>
          <a:p>
            <a:pPr marL="0" indent="0">
              <a:buNone/>
            </a:pPr>
            <a:endParaRPr lang="en-US" dirty="0"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b) Data Preparation: </a:t>
            </a:r>
          </a:p>
          <a:p>
            <a:pPr marL="432000" indent="0">
              <a:lnSpc>
                <a:spcPct val="120000"/>
              </a:lnSpc>
              <a:buNone/>
            </a:pPr>
            <a:r>
              <a:rPr lang="en-US" sz="2800" b="1" dirty="0">
                <a:solidFill>
                  <a:schemeClr val="accent1"/>
                </a:solidFill>
              </a:rPr>
              <a:t>Data Loading:</a:t>
            </a:r>
            <a:r>
              <a:rPr lang="en-US" sz="2800" dirty="0">
                <a:solidFill>
                  <a:schemeClr val="accent1"/>
                </a:solidFill>
              </a:rPr>
              <a:t> </a:t>
            </a:r>
            <a:r>
              <a:rPr lang="en-US" sz="2800" dirty="0"/>
              <a:t>We gathered historical Stock and S&amp;P 500 index data from various sectors, creating a large dataset tracking price movements.</a:t>
            </a:r>
          </a:p>
          <a:p>
            <a:pPr marL="432000" indent="0">
              <a:lnSpc>
                <a:spcPct val="120000"/>
              </a:lnSpc>
              <a:buNone/>
            </a:pPr>
            <a:r>
              <a:rPr lang="en-US" sz="2800" b="1" dirty="0">
                <a:solidFill>
                  <a:schemeClr val="accent1"/>
                </a:solidFill>
              </a:rPr>
              <a:t>Data Cleaning:</a:t>
            </a:r>
            <a:r>
              <a:rPr lang="en-US" sz="2800" dirty="0">
                <a:solidFill>
                  <a:schemeClr val="accent1"/>
                </a:solidFill>
              </a:rPr>
              <a:t> </a:t>
            </a:r>
            <a:r>
              <a:rPr lang="en-US" sz="2800" dirty="0"/>
              <a:t>Missing values, particularly in stock prices and volumes, were filled using </a:t>
            </a:r>
            <a:r>
              <a:rPr lang="en-US" sz="2800" b="1" dirty="0"/>
              <a:t>forward fill </a:t>
            </a:r>
            <a:r>
              <a:rPr lang="en-US" sz="2800" dirty="0"/>
              <a:t>imputation to ensure continuity without bias. </a:t>
            </a:r>
          </a:p>
          <a:p>
            <a:pPr marL="0" indent="0">
              <a:lnSpc>
                <a:spcPct val="120000"/>
              </a:lnSpc>
              <a:buNone/>
            </a:pPr>
            <a:endParaRPr lang="en-US" dirty="0"/>
          </a:p>
          <a:p>
            <a:pPr marL="360363" indent="-360363">
              <a:lnSpc>
                <a:spcPct val="120000"/>
              </a:lnSpc>
              <a:buNone/>
            </a:pPr>
            <a:r>
              <a:rPr lang="en-US" dirty="0"/>
              <a:t>c)  Data visualization of daily prices (Open, High, Low, Close) and trading volumes, across industries of </a:t>
            </a:r>
            <a:r>
              <a:rPr lang="en-US" i="1" dirty="0"/>
              <a:t>Tech, Healthcare, and Finance</a:t>
            </a:r>
            <a:r>
              <a:rPr lang="en-US" dirty="0"/>
              <a:t>.</a:t>
            </a:r>
          </a:p>
        </p:txBody>
      </p:sp>
      <p:pic>
        <p:nvPicPr>
          <p:cNvPr id="4" name="audio">
            <a:hlinkClick r:id="" action="ppaction://media"/>
            <a:extLst>
              <a:ext uri="{FF2B5EF4-FFF2-40B4-BE49-F238E27FC236}">
                <a16:creationId xmlns:a16="http://schemas.microsoft.com/office/drawing/2014/main" id="{978DB72D-F18A-5397-85CE-D62A7C98795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78187" end="34869.07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33465" y="593504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977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5880"/>
    </mc:Choice>
    <mc:Fallback>
      <p:transition spd="slow" advClick="0" advTm="258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7A610-ABCB-25AF-9873-4809D151B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35229"/>
            <a:ext cx="6537959" cy="953036"/>
          </a:xfrm>
        </p:spPr>
        <p:txBody>
          <a:bodyPr>
            <a:normAutofit/>
          </a:bodyPr>
          <a:lstStyle/>
          <a:p>
            <a:r>
              <a:rPr lang="en-IN" sz="4000" b="1" i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IN" sz="4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4000" b="1" i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5A959-7531-D2FD-1F64-AA9C9F6153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8265"/>
            <a:ext cx="10662634" cy="50886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5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Correlation Plot</a:t>
            </a:r>
          </a:p>
          <a:p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37C865-2F4D-6A3F-F81F-0C17D80160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166" y="1695797"/>
            <a:ext cx="5884201" cy="42478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B79DC1-EE17-5E41-F347-D62AD03F6D86}"/>
              </a:ext>
            </a:extLst>
          </p:cNvPr>
          <p:cNvSpPr txBox="1"/>
          <p:nvPr/>
        </p:nvSpPr>
        <p:spPr>
          <a:xfrm>
            <a:off x="6866382" y="1088265"/>
            <a:ext cx="4634452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5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Insights</a:t>
            </a:r>
          </a:p>
          <a:p>
            <a:pPr algn="just"/>
            <a:endParaRPr lang="en-GB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b="1" dirty="0">
                <a:cs typeface="Times New Roman" panose="02020603050405020304" pitchFamily="18" charset="0"/>
              </a:rPr>
              <a:t>Negative Correlation with Volume (-0.085): </a:t>
            </a:r>
            <a:r>
              <a:rPr lang="en-GB" dirty="0">
                <a:cs typeface="Times New Roman" panose="02020603050405020304" pitchFamily="18" charset="0"/>
              </a:rPr>
              <a:t>Stock prices (Open, High, Low, Close, </a:t>
            </a:r>
            <a:r>
              <a:rPr lang="en-GB" dirty="0" err="1">
                <a:cs typeface="Times New Roman" panose="02020603050405020304" pitchFamily="18" charset="0"/>
              </a:rPr>
              <a:t>Adj</a:t>
            </a:r>
            <a:r>
              <a:rPr lang="en-GB" dirty="0">
                <a:cs typeface="Times New Roman" panose="02020603050405020304" pitchFamily="18" charset="0"/>
              </a:rPr>
              <a:t> Close) slightly decrease as Volume increases, indicating higher trading activity which may lead to price declines.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b="1" dirty="0">
                <a:cs typeface="Times New Roman" panose="02020603050405020304" pitchFamily="18" charset="0"/>
              </a:rPr>
              <a:t>Weak Correlation with S&amp;P 500 (0.2): </a:t>
            </a:r>
            <a:r>
              <a:rPr lang="en-GB" dirty="0">
                <a:cs typeface="Times New Roman" panose="02020603050405020304" pitchFamily="18" charset="0"/>
              </a:rPr>
              <a:t>Stock prices show only a minor relationship with the broader market, suggesting individual stocks move independently of the S&amp;P 500.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b="1" dirty="0">
                <a:cs typeface="Times New Roman" panose="02020603050405020304" pitchFamily="18" charset="0"/>
              </a:rPr>
              <a:t>Stock Performance Drivers: </a:t>
            </a:r>
            <a:r>
              <a:rPr lang="en-GB" dirty="0">
                <a:cs typeface="Times New Roman" panose="02020603050405020304" pitchFamily="18" charset="0"/>
              </a:rPr>
              <a:t>Individual stocks are primarily influenced by sector-specific factors, company performance, and global trends rather than market-wide patterns.</a:t>
            </a:r>
            <a:endParaRPr lang="en-IN" dirty="0">
              <a:cs typeface="Times New Roman" panose="02020603050405020304" pitchFamily="18" charset="0"/>
            </a:endParaRP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4" name="audio">
            <a:hlinkClick r:id="" action="ppaction://media"/>
            <a:extLst>
              <a:ext uri="{FF2B5EF4-FFF2-40B4-BE49-F238E27FC236}">
                <a16:creationId xmlns:a16="http://schemas.microsoft.com/office/drawing/2014/main" id="{9F4671B5-4980-03C5-DE54-9FE100A17AC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374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66437" y="616702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509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5220"/>
    </mc:Choice>
    <mc:Fallback>
      <p:transition spd="slow" advClick="0" advTm="35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1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76713-B1B7-8155-74D8-49208BCBD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183" y="435429"/>
            <a:ext cx="6515199" cy="388820"/>
          </a:xfrm>
        </p:spPr>
        <p:txBody>
          <a:bodyPr>
            <a:noAutofit/>
          </a:bodyPr>
          <a:lstStyle/>
          <a:p>
            <a:r>
              <a:rPr lang="en-IN" sz="4000" b="1" i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Trend and Sector Analysis: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72641B-E521-7D4D-8F6D-AF2FEED8F5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793016" y="1096922"/>
            <a:ext cx="4568694" cy="25048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44A455A-1B18-9CE5-0BDC-E372EBD772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37812" y="1096922"/>
            <a:ext cx="4568694" cy="25031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15AE32-B181-A6AB-3A65-4507D6473F9C}"/>
              </a:ext>
            </a:extLst>
          </p:cNvPr>
          <p:cNvSpPr txBox="1"/>
          <p:nvPr/>
        </p:nvSpPr>
        <p:spPr>
          <a:xfrm>
            <a:off x="592183" y="3814353"/>
            <a:ext cx="10676708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1" dirty="0"/>
              <a:t>AMZN</a:t>
            </a:r>
            <a:r>
              <a:rPr lang="en-US" b="1" dirty="0"/>
              <a:t> and </a:t>
            </a:r>
            <a:r>
              <a:rPr lang="en-US" b="1" i="1" dirty="0"/>
              <a:t>GOOG</a:t>
            </a:r>
            <a:r>
              <a:rPr lang="en-US" dirty="0"/>
              <a:t>: Both consistently followed the </a:t>
            </a:r>
            <a:r>
              <a:rPr lang="en-US" b="1" dirty="0"/>
              <a:t>S&amp;P 500 index </a:t>
            </a:r>
            <a:r>
              <a:rPr lang="en-US" dirty="0"/>
              <a:t>but showed steeper price increases, particularly after 2015. This identified them as strong performers suitable for Mr. Peter </a:t>
            </a:r>
            <a:r>
              <a:rPr lang="en-US" dirty="0" err="1"/>
              <a:t>Jyengar's</a:t>
            </a:r>
            <a:r>
              <a:rPr lang="en-US" dirty="0"/>
              <a:t> high-risk strategy.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Sector-Wise Performance</a:t>
            </a:r>
            <a:r>
              <a:rPr lang="en-US" dirty="0"/>
              <a:t>: We analyzed stocks from sectors like </a:t>
            </a:r>
            <a:r>
              <a:rPr lang="en-US" b="1" dirty="0"/>
              <a:t>Finance</a:t>
            </a:r>
            <a:r>
              <a:rPr lang="en-US" dirty="0"/>
              <a:t>, </a:t>
            </a:r>
            <a:r>
              <a:rPr lang="en-US" b="1" dirty="0"/>
              <a:t>Aviation</a:t>
            </a:r>
            <a:r>
              <a:rPr lang="en-US" dirty="0"/>
              <a:t>, </a:t>
            </a:r>
            <a:r>
              <a:rPr lang="en-US" b="1" dirty="0"/>
              <a:t>Healthcare</a:t>
            </a:r>
            <a:r>
              <a:rPr lang="en-US" dirty="0"/>
              <a:t>, and </a:t>
            </a:r>
            <a:r>
              <a:rPr lang="en-US" b="1" dirty="0"/>
              <a:t>Technology</a:t>
            </a:r>
            <a:r>
              <a:rPr lang="en-US" dirty="0"/>
              <a:t> to see which offered the best performance for either a conservative or aggressive portfolio.</a:t>
            </a: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WhatsApp Audio 2024-09-17 at 20.48.40_645382bd">
            <a:hlinkClick r:id="" action="ppaction://media"/>
            <a:extLst>
              <a:ext uri="{FF2B5EF4-FFF2-40B4-BE49-F238E27FC236}">
                <a16:creationId xmlns:a16="http://schemas.microsoft.com/office/drawing/2014/main" id="{CFC839A7-27B1-6E77-EC5A-5C1D65D24F64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98751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606506" y="592835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647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720"/>
    </mc:Choice>
    <mc:Fallback>
      <p:transition spd="slow" advClick="0" advTm="19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8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42A5B7B-42F3-9E19-7EF9-2EEE5F218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27" y="147411"/>
            <a:ext cx="10497457" cy="723446"/>
          </a:xfrm>
        </p:spPr>
        <p:txBody>
          <a:bodyPr>
            <a:normAutofit fontScale="90000"/>
          </a:bodyPr>
          <a:lstStyle/>
          <a:p>
            <a:r>
              <a:rPr lang="en-IN" sz="4000" b="1" i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Sector wise Insights from Moving Average Trends: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52CFE-4D22-C6E9-8DC2-15617B0EFE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27" y="1221971"/>
            <a:ext cx="4755245" cy="525364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IN" sz="3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Finance Sector</a:t>
            </a:r>
          </a:p>
          <a:p>
            <a:pPr marL="0" indent="0" algn="just">
              <a:buNone/>
            </a:pPr>
            <a:endParaRPr lang="en-IN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IN" sz="2400" b="1" dirty="0">
                <a:cs typeface="Times New Roman" panose="02020603050405020304" pitchFamily="18" charset="0"/>
              </a:rPr>
              <a:t>Deutsche Bank (DB)</a:t>
            </a:r>
          </a:p>
          <a:p>
            <a:pPr lvl="1" algn="just"/>
            <a:r>
              <a:rPr lang="en-IN" sz="2000" dirty="0">
                <a:cs typeface="Times New Roman" panose="02020603050405020304" pitchFamily="18" charset="0"/>
              </a:rPr>
              <a:t>Crossover (2010-2012): Signals trend direction change.</a:t>
            </a:r>
          </a:p>
          <a:p>
            <a:pPr lvl="1" algn="just"/>
            <a:r>
              <a:rPr lang="en-IN" sz="2000" dirty="0">
                <a:cs typeface="Times New Roman" panose="02020603050405020304" pitchFamily="18" charset="0"/>
              </a:rPr>
              <a:t>Post-2012: Stock underperformed, declining below moving averages.</a:t>
            </a:r>
          </a:p>
          <a:p>
            <a:pPr marL="457200" lvl="1" indent="0" algn="just">
              <a:buNone/>
            </a:pPr>
            <a:endParaRPr lang="en-IN" sz="2000" dirty="0">
              <a:cs typeface="Times New Roman" panose="02020603050405020304" pitchFamily="18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IN" sz="2400" b="1" dirty="0">
                <a:cs typeface="Times New Roman" panose="02020603050405020304" pitchFamily="18" charset="0"/>
              </a:rPr>
              <a:t>Goldman Sachs (GS)</a:t>
            </a:r>
          </a:p>
          <a:p>
            <a:pPr lvl="1" algn="just"/>
            <a:r>
              <a:rPr lang="en-IN" sz="2000" dirty="0">
                <a:cs typeface="Times New Roman" panose="02020603050405020304" pitchFamily="18" charset="0"/>
              </a:rPr>
              <a:t>Upward Trend: Stock price increased consistently.</a:t>
            </a:r>
          </a:p>
          <a:p>
            <a:pPr lvl="1" algn="just"/>
            <a:r>
              <a:rPr lang="en-IN" sz="2000" dirty="0">
                <a:cs typeface="Times New Roman" panose="02020603050405020304" pitchFamily="18" charset="0"/>
              </a:rPr>
              <a:t>Post-2018: Stock and moving averages aligned, reflecting stability</a:t>
            </a:r>
            <a:r>
              <a:rPr lang="en-IN" sz="1800" dirty="0">
                <a:cs typeface="Times New Roman" panose="02020603050405020304" pitchFamily="18" charset="0"/>
              </a:rPr>
              <a:t>.</a:t>
            </a:r>
          </a:p>
          <a:p>
            <a:pPr marL="457200" lvl="1" indent="0" algn="just">
              <a:buNone/>
            </a:pP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7A879D-EFCF-3062-3655-DA41F70811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1735" y="1010194"/>
            <a:ext cx="4870818" cy="25410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00688F6-0FAB-BB8E-8F30-AD7BB0E85A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1735" y="3849190"/>
            <a:ext cx="4870818" cy="26264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WhatsApp Audio 2024-09-17 at 20.48.40_645382bd">
            <a:hlinkClick r:id="" action="ppaction://media"/>
            <a:extLst>
              <a:ext uri="{FF2B5EF4-FFF2-40B4-BE49-F238E27FC236}">
                <a16:creationId xmlns:a16="http://schemas.microsoft.com/office/drawing/2014/main" id="{4A53CBCE-B0F5-CE87-0AE8-B2BEA4C283B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9872" end="7244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80353" y="611656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881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6140"/>
    </mc:Choice>
    <mc:Fallback>
      <p:transition spd="slow" advClick="0" advTm="26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1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4D631-D267-A25D-06C2-4B52F3884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514" y="505097"/>
            <a:ext cx="10831286" cy="596537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IN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Aviation Sector</a:t>
            </a:r>
          </a:p>
          <a:p>
            <a:pPr marL="0" indent="0" algn="just">
              <a:buNone/>
            </a:pP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buNone/>
            </a:pPr>
            <a:endParaRPr lang="en-GB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buNone/>
            </a:pPr>
            <a:r>
              <a:rPr lang="en-GB" sz="2000" b="1" dirty="0">
                <a:cs typeface="Times New Roman" panose="02020603050405020304" pitchFamily="18" charset="0"/>
              </a:rPr>
              <a:t>Allegiant Travel (ALGT)</a:t>
            </a:r>
          </a:p>
          <a:p>
            <a:pPr lvl="1" algn="just"/>
            <a:r>
              <a:rPr lang="en-GB" sz="1800" dirty="0">
                <a:cs typeface="Times New Roman" panose="02020603050405020304" pitchFamily="18" charset="0"/>
              </a:rPr>
              <a:t>Pre-2015: Stable alignment with moving averages.</a:t>
            </a:r>
          </a:p>
          <a:p>
            <a:pPr lvl="1" algn="just"/>
            <a:r>
              <a:rPr lang="en-GB" sz="1800" dirty="0">
                <a:cs typeface="Times New Roman" panose="02020603050405020304" pitchFamily="18" charset="0"/>
              </a:rPr>
              <a:t>2014-2016: Outperformed moving averages, indicating growth.</a:t>
            </a:r>
          </a:p>
          <a:p>
            <a:pPr lvl="1" algn="just"/>
            <a:r>
              <a:rPr lang="en-GB" sz="1800" dirty="0">
                <a:cs typeface="Times New Roman" panose="02020603050405020304" pitchFamily="18" charset="0"/>
              </a:rPr>
              <a:t>Post-2018: Stock price declined, diverging from moving averages</a:t>
            </a:r>
            <a:r>
              <a:rPr lang="en-GB" sz="1600" dirty="0">
                <a:cs typeface="Times New Roman" panose="02020603050405020304" pitchFamily="18" charset="0"/>
              </a:rPr>
              <a:t>.</a:t>
            </a:r>
            <a:endParaRPr lang="en-IN" sz="1600" dirty="0"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540E7C-1679-3097-A9B9-877B3DFBC3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7075" y="1299556"/>
            <a:ext cx="5991496" cy="32978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WhatsApp Audio 2024-09-17 at 20.48.40_645382bd">
            <a:hlinkClick r:id="" action="ppaction://media"/>
            <a:extLst>
              <a:ext uri="{FF2B5EF4-FFF2-40B4-BE49-F238E27FC236}">
                <a16:creationId xmlns:a16="http://schemas.microsoft.com/office/drawing/2014/main" id="{C2F2AC12-882F-30BC-3763-F12665E53DD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6000" end="6035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99995" y="598310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149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2090"/>
    </mc:Choice>
    <mc:Fallback>
      <p:transition spd="slow" advClick="0" advTm="120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812</TotalTime>
  <Words>1260</Words>
  <Application>Microsoft Office PowerPoint</Application>
  <PresentationFormat>Widescreen</PresentationFormat>
  <Paragraphs>154</Paragraphs>
  <Slides>17</Slides>
  <Notes>4</Notes>
  <HiddenSlides>0</HiddenSlides>
  <MMClips>17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Wingdings</vt:lpstr>
      <vt:lpstr>Office Theme</vt:lpstr>
      <vt:lpstr>Tailored Investment Strategies:   Balancing Risk and Return for Mr. Patrick  and Mr. Peter Jyengar  Presented by: Shikha Upadhyay Harshavardhini JS Megha Pankhuri </vt:lpstr>
      <vt:lpstr> Background:</vt:lpstr>
      <vt:lpstr> Introduction:</vt:lpstr>
      <vt:lpstr>Understanding the Investors:</vt:lpstr>
      <vt:lpstr>Approach:</vt:lpstr>
      <vt:lpstr>Data Visualization:</vt:lpstr>
      <vt:lpstr>Trend and Sector Analysis:</vt:lpstr>
      <vt:lpstr>Sector wise Insights from Moving Average Trends:</vt:lpstr>
      <vt:lpstr>PowerPoint Presentation</vt:lpstr>
      <vt:lpstr>PowerPoint Presentation</vt:lpstr>
      <vt:lpstr>PowerPoint Presentation</vt:lpstr>
      <vt:lpstr>PowerPoint Presentation</vt:lpstr>
      <vt:lpstr>Stock Screening Using Data Insights:</vt:lpstr>
      <vt:lpstr>Risk and Return Analysis: Data-Driven Portfolio Optimization</vt:lpstr>
      <vt:lpstr>PowerPoint Presentation</vt:lpstr>
      <vt:lpstr>PowerPoint Presentation</vt:lpstr>
      <vt:lpstr>Conclusion: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Harshavardhini JS</dc:creator>
  <cp:lastModifiedBy>Shikha Upadhyay</cp:lastModifiedBy>
  <cp:revision>29</cp:revision>
  <dcterms:created xsi:type="dcterms:W3CDTF">2024-09-16T17:57:40Z</dcterms:created>
  <dcterms:modified xsi:type="dcterms:W3CDTF">2024-09-17T18:05:23Z</dcterms:modified>
</cp:coreProperties>
</file>

<file path=docProps/thumbnail.jpeg>
</file>